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7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672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006d778b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8006d778b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006d778b9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006d778b9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207ad655f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207ad655f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207ad655f_0_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207ad655f_0_8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207ad655f_0_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207ad655f_0_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207ad655f_0_8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207ad655f_0_8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207ad655f_0_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207ad655f_0_8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207ad655f_0_8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207ad655f_0_8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207ad655f_0_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207ad655f_0_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207ad655f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207ad655f_0_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207ad655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207ad655f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207ad655f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207ad655f_0_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d9f860aa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d9f860aa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006d778b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8006d778b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006d778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8006d778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8d9f860a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8d9f860a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207ad655f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207ad655f_0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207ad655f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207ad655f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207ad655f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207ad655f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207ad655f_0_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207ad655f_0_6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AUTOLAYOUT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 rot="10800000">
            <a:off x="0" y="0"/>
            <a:ext cx="9144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ctrTitle"/>
          </p:nvPr>
        </p:nvSpPr>
        <p:spPr>
          <a:xfrm>
            <a:off x="1487100" y="3411363"/>
            <a:ext cx="6169800" cy="74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77"/>
              </a:buClr>
              <a:buSzPts val="3000"/>
              <a:buNone/>
              <a:defRPr sz="3000" b="1">
                <a:solidFill>
                  <a:srgbClr val="00487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77"/>
              </a:buClr>
              <a:buSzPts val="3000"/>
              <a:buNone/>
              <a:defRPr sz="3000" b="1">
                <a:solidFill>
                  <a:srgbClr val="004877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77"/>
              </a:buClr>
              <a:buSzPts val="3000"/>
              <a:buNone/>
              <a:defRPr sz="3000" b="1">
                <a:solidFill>
                  <a:srgbClr val="004877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77"/>
              </a:buClr>
              <a:buSzPts val="3000"/>
              <a:buNone/>
              <a:defRPr sz="3000" b="1">
                <a:solidFill>
                  <a:srgbClr val="004877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77"/>
              </a:buClr>
              <a:buSzPts val="3000"/>
              <a:buNone/>
              <a:defRPr sz="3000" b="1">
                <a:solidFill>
                  <a:srgbClr val="004877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77"/>
              </a:buClr>
              <a:buSzPts val="3000"/>
              <a:buNone/>
              <a:defRPr sz="3000" b="1">
                <a:solidFill>
                  <a:srgbClr val="004877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77"/>
              </a:buClr>
              <a:buSzPts val="3000"/>
              <a:buNone/>
              <a:defRPr sz="3000" b="1">
                <a:solidFill>
                  <a:srgbClr val="004877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77"/>
              </a:buClr>
              <a:buSzPts val="3000"/>
              <a:buNone/>
              <a:defRPr sz="3000" b="1">
                <a:solidFill>
                  <a:srgbClr val="004877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877"/>
              </a:buClr>
              <a:buSzPts val="3000"/>
              <a:buNone/>
              <a:defRPr sz="3000" b="1">
                <a:solidFill>
                  <a:srgbClr val="004877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1487100" y="4192475"/>
            <a:ext cx="6169800" cy="57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6706"/>
              </a:buClr>
              <a:buSzPts val="1800"/>
              <a:buNone/>
              <a:defRPr sz="1800">
                <a:solidFill>
                  <a:srgbClr val="C5670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6706"/>
              </a:buClr>
              <a:buSzPts val="1800"/>
              <a:buNone/>
              <a:defRPr sz="1800">
                <a:solidFill>
                  <a:srgbClr val="C5670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6706"/>
              </a:buClr>
              <a:buSzPts val="1800"/>
              <a:buNone/>
              <a:defRPr sz="1800">
                <a:solidFill>
                  <a:srgbClr val="C5670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6706"/>
              </a:buClr>
              <a:buSzPts val="1800"/>
              <a:buNone/>
              <a:defRPr sz="1800">
                <a:solidFill>
                  <a:srgbClr val="C5670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6706"/>
              </a:buClr>
              <a:buSzPts val="1800"/>
              <a:buNone/>
              <a:defRPr sz="1800">
                <a:solidFill>
                  <a:srgbClr val="C5670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6706"/>
              </a:buClr>
              <a:buSzPts val="1800"/>
              <a:buNone/>
              <a:defRPr sz="1800">
                <a:solidFill>
                  <a:srgbClr val="C5670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6706"/>
              </a:buClr>
              <a:buSzPts val="1800"/>
              <a:buNone/>
              <a:defRPr sz="1800">
                <a:solidFill>
                  <a:srgbClr val="C5670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6706"/>
              </a:buClr>
              <a:buSzPts val="1800"/>
              <a:buNone/>
              <a:defRPr sz="1800">
                <a:solidFill>
                  <a:srgbClr val="C5670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6706"/>
              </a:buClr>
              <a:buSzPts val="1800"/>
              <a:buNone/>
              <a:defRPr sz="1800">
                <a:solidFill>
                  <a:srgbClr val="C56706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AUTOLAYOUT_1">
    <p:bg>
      <p:bgPr>
        <a:solidFill>
          <a:srgbClr val="FFFFFF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4"/>
          <p:cNvSpPr/>
          <p:nvPr/>
        </p:nvSpPr>
        <p:spPr>
          <a:xfrm>
            <a:off x="0" y="0"/>
            <a:ext cx="9144000" cy="251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311700" y="307825"/>
            <a:ext cx="7434600" cy="92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1162800" y="3687975"/>
            <a:ext cx="2246400" cy="92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2"/>
          </p:nvPr>
        </p:nvSpPr>
        <p:spPr>
          <a:xfrm>
            <a:off x="5718900" y="3687975"/>
            <a:ext cx="2278200" cy="92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2">
  <p:cSld name="AUTOLAYOUT_2">
    <p:bg>
      <p:bgPr>
        <a:solidFill>
          <a:srgbClr val="FFFFFF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5"/>
          <p:cNvSpPr/>
          <p:nvPr/>
        </p:nvSpPr>
        <p:spPr>
          <a:xfrm>
            <a:off x="4574400" y="0"/>
            <a:ext cx="45696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/>
          <p:nvPr/>
        </p:nvSpPr>
        <p:spPr>
          <a:xfrm>
            <a:off x="4844700" y="1040701"/>
            <a:ext cx="4031700" cy="3062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BDBDBD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291875" y="406900"/>
            <a:ext cx="3978000" cy="138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291950" y="1854951"/>
            <a:ext cx="3978000" cy="257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3">
  <p:cSld name="AUTOLAYOUT_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6"/>
          <p:cNvSpPr/>
          <p:nvPr/>
        </p:nvSpPr>
        <p:spPr>
          <a:xfrm>
            <a:off x="3341300" y="314875"/>
            <a:ext cx="5486400" cy="451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6"/>
          <p:cNvSpPr/>
          <p:nvPr/>
        </p:nvSpPr>
        <p:spPr>
          <a:xfrm>
            <a:off x="3341300" y="314875"/>
            <a:ext cx="5486400" cy="1134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48300" y="428200"/>
            <a:ext cx="2351400" cy="439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3539325" y="593900"/>
            <a:ext cx="5090400" cy="401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 sz="1400">
                <a:solidFill>
                  <a:srgbClr val="666666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kizD0rMipsg" TargetMode="External"/><Relationship Id="rId3" Type="http://schemas.openxmlformats.org/officeDocument/2006/relationships/hyperlink" Target="https://cran.r-project.org/" TargetMode="External"/><Relationship Id="rId7" Type="http://schemas.openxmlformats.org/officeDocument/2006/relationships/hyperlink" Target="https://youtu.be/U5kHsLIwUFM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bitsandbricks.github.io/ciencia_de_datos_gente_sociable/" TargetMode="External"/><Relationship Id="rId5" Type="http://schemas.openxmlformats.org/officeDocument/2006/relationships/hyperlink" Target="https://es.r4ds.hadley.nz/" TargetMode="External"/><Relationship Id="rId4" Type="http://schemas.openxmlformats.org/officeDocument/2006/relationships/hyperlink" Target="https://rstudio.com/products/rstudio/download/#download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hyperlink" Target="https://benubah.github.io/r-community-explorer/rladies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 rotWithShape="1">
          <a:blip r:embed="rId3">
            <a:alphaModFix/>
          </a:blip>
          <a:srcRect l="1465" r="1456"/>
          <a:stretch/>
        </p:blipFill>
        <p:spPr>
          <a:xfrm>
            <a:off x="2600125" y="0"/>
            <a:ext cx="4167050" cy="3219450"/>
          </a:xfrm>
          <a:prstGeom prst="flowChartOffpageConnector">
            <a:avLst/>
          </a:prstGeom>
          <a:noFill/>
          <a:ln w="952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2" name="Google Shape;82;p17"/>
          <p:cNvSpPr txBox="1">
            <a:spLocks noGrp="1"/>
          </p:cNvSpPr>
          <p:nvPr>
            <p:ph type="ctrTitle"/>
          </p:nvPr>
        </p:nvSpPr>
        <p:spPr>
          <a:xfrm>
            <a:off x="1487100" y="3411363"/>
            <a:ext cx="6169800" cy="7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 a R</a:t>
            </a: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1"/>
          </p:nvPr>
        </p:nvSpPr>
        <p:spPr>
          <a:xfrm>
            <a:off x="1487100" y="4192475"/>
            <a:ext cx="6169800" cy="5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RRHH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7400" y="283850"/>
            <a:ext cx="1482500" cy="9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Conceptos básicos de R</a:t>
            </a:r>
            <a:endParaRPr/>
          </a:p>
        </p:txBody>
      </p:sp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/>
          </a:blip>
          <a:srcRect t="25374" r="77275" b="36416"/>
          <a:stretch/>
        </p:blipFill>
        <p:spPr>
          <a:xfrm>
            <a:off x="2584975" y="1646350"/>
            <a:ext cx="3239776" cy="3062724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4" name="Google Shape;144;p25"/>
          <p:cNvSpPr/>
          <p:nvPr/>
        </p:nvSpPr>
        <p:spPr>
          <a:xfrm>
            <a:off x="2849925" y="1952950"/>
            <a:ext cx="374700" cy="2756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5"/>
          <p:cNvSpPr txBox="1"/>
          <p:nvPr/>
        </p:nvSpPr>
        <p:spPr>
          <a:xfrm>
            <a:off x="2486600" y="1149325"/>
            <a:ext cx="9765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Variable</a:t>
            </a: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(columna)</a:t>
            </a:r>
            <a:endParaRPr sz="1100"/>
          </a:p>
        </p:txBody>
      </p:sp>
      <p:sp>
        <p:nvSpPr>
          <p:cNvPr id="146" name="Google Shape;146;p25"/>
          <p:cNvSpPr/>
          <p:nvPr/>
        </p:nvSpPr>
        <p:spPr>
          <a:xfrm>
            <a:off x="2849925" y="2369775"/>
            <a:ext cx="3024900" cy="177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5"/>
          <p:cNvSpPr txBox="1"/>
          <p:nvPr/>
        </p:nvSpPr>
        <p:spPr>
          <a:xfrm>
            <a:off x="6045300" y="2199525"/>
            <a:ext cx="12102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Observaciones</a:t>
            </a: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(filas)</a:t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Operadores matemáticos</a:t>
            </a:r>
            <a:endParaRPr/>
          </a:p>
        </p:txBody>
      </p:sp>
      <p:sp>
        <p:nvSpPr>
          <p:cNvPr id="153" name="Google Shape;153;p26"/>
          <p:cNvSpPr txBox="1"/>
          <p:nvPr/>
        </p:nvSpPr>
        <p:spPr>
          <a:xfrm>
            <a:off x="1583450" y="1049550"/>
            <a:ext cx="3904500" cy="30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es" sz="1800">
                <a:solidFill>
                  <a:srgbClr val="333333"/>
                </a:solidFill>
                <a:highlight>
                  <a:srgbClr val="FFFFFF"/>
                </a:highlight>
              </a:rPr>
              <a:t>Suma: +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es" sz="1800">
                <a:solidFill>
                  <a:srgbClr val="333333"/>
                </a:solidFill>
                <a:highlight>
                  <a:srgbClr val="FFFFFF"/>
                </a:highlight>
              </a:rPr>
              <a:t>Resta: −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es" sz="1800">
                <a:solidFill>
                  <a:srgbClr val="333333"/>
                </a:solidFill>
                <a:highlight>
                  <a:srgbClr val="FFFFFF"/>
                </a:highlight>
              </a:rPr>
              <a:t>Cociente: /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es" sz="1800">
                <a:solidFill>
                  <a:srgbClr val="333333"/>
                </a:solidFill>
                <a:highlight>
                  <a:srgbClr val="FFFFFF"/>
                </a:highlight>
              </a:rPr>
              <a:t>Multiplicación: * 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Operadores </a:t>
            </a:r>
            <a:endParaRPr/>
          </a:p>
        </p:txBody>
      </p:sp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04775" cy="8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7"/>
          <p:cNvSpPr txBox="1"/>
          <p:nvPr/>
        </p:nvSpPr>
        <p:spPr>
          <a:xfrm>
            <a:off x="420300" y="1071750"/>
            <a:ext cx="7788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333333"/>
                </a:solidFill>
                <a:highlight>
                  <a:srgbClr val="FFFFFF"/>
                </a:highlight>
              </a:rPr>
              <a:t>Los operadores lógicos son usados para describir relaciones, expresadas como verdadero (TRUE) o falso (FALSE).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es" sz="1800">
                <a:solidFill>
                  <a:srgbClr val="333333"/>
                </a:solidFill>
                <a:highlight>
                  <a:srgbClr val="FFFFFF"/>
                </a:highlight>
              </a:rPr>
              <a:t>Mayor: &gt;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es" sz="1800">
                <a:solidFill>
                  <a:srgbClr val="333333"/>
                </a:solidFill>
                <a:highlight>
                  <a:srgbClr val="FFFFFF"/>
                </a:highlight>
              </a:rPr>
              <a:t>Mayor o igual: &gt;=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es" sz="1800">
                <a:solidFill>
                  <a:srgbClr val="333333"/>
                </a:solidFill>
                <a:highlight>
                  <a:srgbClr val="FFFFFF"/>
                </a:highlight>
              </a:rPr>
              <a:t>Menor: &lt;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es" sz="1800">
                <a:solidFill>
                  <a:srgbClr val="333333"/>
                </a:solidFill>
                <a:highlight>
                  <a:srgbClr val="FFFFFF"/>
                </a:highlight>
              </a:rPr>
              <a:t>Menor o igual: &lt;=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es" sz="1800">
                <a:solidFill>
                  <a:srgbClr val="333333"/>
                </a:solidFill>
                <a:highlight>
                  <a:srgbClr val="FFFFFF"/>
                </a:highlight>
              </a:rPr>
              <a:t>Igual: ==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es" sz="1800">
                <a:solidFill>
                  <a:srgbClr val="333333"/>
                </a:solidFill>
                <a:highlight>
                  <a:srgbClr val="FFFFFF"/>
                </a:highlight>
              </a:rPr>
              <a:t>Distinto: !=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Conceptos básicos de R - Paquetes</a:t>
            </a:r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5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Los paquetes son “programitas” que desarrolladores ponen a disposición y que hacen cosas específicas.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Uno de los paquetes más conocidos es por ejemplo “</a:t>
            </a:r>
            <a:r>
              <a:rPr lang="es" b="1"/>
              <a:t>ggplot2</a:t>
            </a:r>
            <a:r>
              <a:rPr lang="es"/>
              <a:t>” que permite diseñar gráficos por capas y tener más control de los formatos.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725" y="2994625"/>
            <a:ext cx="2924275" cy="186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 txBox="1"/>
          <p:nvPr/>
        </p:nvSpPr>
        <p:spPr>
          <a:xfrm>
            <a:off x="874275" y="4598500"/>
            <a:ext cx="25206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Gráfico en R Base</a:t>
            </a:r>
            <a:endParaRPr sz="1200"/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0590" y="3038500"/>
            <a:ext cx="2677785" cy="171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 txBox="1"/>
          <p:nvPr/>
        </p:nvSpPr>
        <p:spPr>
          <a:xfrm>
            <a:off x="5227775" y="4750900"/>
            <a:ext cx="2520600" cy="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Gráfico con ggplot2</a:t>
            </a:r>
            <a:endParaRPr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Conceptos básicos de R - Paquetes</a:t>
            </a:r>
            <a:endParaRPr/>
          </a:p>
        </p:txBody>
      </p:sp>
      <p:sp>
        <p:nvSpPr>
          <p:cNvPr id="176" name="Google Shape;176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Los paquetes se instalan una única vez, y hay tres formas de hacerlo: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s">
                <a:solidFill>
                  <a:srgbClr val="000000"/>
                </a:solidFill>
              </a:rPr>
              <a:t>Desde el panel de edición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install.packages("tidyverse")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Conceptos básicos de R - Paquetes</a:t>
            </a:r>
            <a:endParaRPr/>
          </a:p>
        </p:txBody>
      </p:sp>
      <p:sp>
        <p:nvSpPr>
          <p:cNvPr id="182" name="Google Shape;182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Los paquetes se instalan una única vez, y hay tres formas de hacerlo: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2. Desde el panel de salida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183" name="Google Shape;183;p30"/>
          <p:cNvPicPr preferRelativeResize="0"/>
          <p:nvPr/>
        </p:nvPicPr>
        <p:blipFill rotWithShape="1">
          <a:blip r:embed="rId3">
            <a:alphaModFix/>
          </a:blip>
          <a:srcRect l="50000" t="37076" r="21399" b="24935"/>
          <a:stretch/>
        </p:blipFill>
        <p:spPr>
          <a:xfrm>
            <a:off x="1057278" y="2259525"/>
            <a:ext cx="3563921" cy="266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/>
          <p:nvPr/>
        </p:nvSpPr>
        <p:spPr>
          <a:xfrm>
            <a:off x="1407925" y="2622850"/>
            <a:ext cx="908400" cy="6699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5" name="Google Shape;185;p30"/>
          <p:cNvPicPr preferRelativeResize="0"/>
          <p:nvPr/>
        </p:nvPicPr>
        <p:blipFill rotWithShape="1">
          <a:blip r:embed="rId4">
            <a:alphaModFix/>
          </a:blip>
          <a:srcRect l="36329" t="35882" r="36600" b="28779"/>
          <a:stretch/>
        </p:blipFill>
        <p:spPr>
          <a:xfrm>
            <a:off x="6029150" y="2838574"/>
            <a:ext cx="2475226" cy="181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0"/>
          <p:cNvSpPr/>
          <p:nvPr/>
        </p:nvSpPr>
        <p:spPr>
          <a:xfrm>
            <a:off x="4939125" y="3429000"/>
            <a:ext cx="840300" cy="477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0"/>
          <p:cNvSpPr txBox="1"/>
          <p:nvPr/>
        </p:nvSpPr>
        <p:spPr>
          <a:xfrm>
            <a:off x="5041300" y="3099725"/>
            <a:ext cx="7380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luego</a:t>
            </a:r>
            <a:endParaRPr sz="1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Conceptos básicos de R - Paquetes</a:t>
            </a:r>
            <a:endParaRPr/>
          </a:p>
        </p:txBody>
      </p:sp>
      <p:sp>
        <p:nvSpPr>
          <p:cNvPr id="193" name="Google Shape;193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Los paquetes se instalan una única vez, y hay tres formas de hacerlo: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3. Desde el repositorio del desarrollador escribiendo en el panel de edición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devtools::install_github("r-lib/gargle")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000000"/>
                </a:solidFill>
              </a:rPr>
              <a:t>Esto instala el paquete “gargle”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Conceptos básicos de R - Paquetes</a:t>
            </a:r>
            <a:endParaRPr/>
          </a:p>
        </p:txBody>
      </p:sp>
      <p:sp>
        <p:nvSpPr>
          <p:cNvPr id="199" name="Google Shape;199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Cuando el paquete está instalado hay que “cargar” el paquete de la siguiente manera: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library(ggplot2)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Fíjense que para instalar el paquete su nombre va en comillas, pero cuando lo cargamos no hacen falta.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200" name="Google Shape;200;p32"/>
          <p:cNvPicPr preferRelativeResize="0"/>
          <p:nvPr/>
        </p:nvPicPr>
        <p:blipFill rotWithShape="1">
          <a:blip r:embed="rId3">
            <a:alphaModFix/>
          </a:blip>
          <a:srcRect r="69453" b="72637"/>
          <a:stretch/>
        </p:blipFill>
        <p:spPr>
          <a:xfrm>
            <a:off x="3175425" y="2976100"/>
            <a:ext cx="3830199" cy="1928949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Tipos de Variables en R</a:t>
            </a:r>
            <a:endParaRPr/>
          </a:p>
        </p:txBody>
      </p:sp>
      <p:pic>
        <p:nvPicPr>
          <p:cNvPr id="206" name="Google Shape;2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450" y="1017725"/>
            <a:ext cx="8540557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Tipos de Variables en R</a:t>
            </a:r>
            <a:endParaRPr/>
          </a:p>
        </p:txBody>
      </p:sp>
      <p:pic>
        <p:nvPicPr>
          <p:cNvPr id="212" name="Google Shape;2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4"/>
            <a:ext cx="8147250" cy="369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¿Por qué un curso de R?</a:t>
            </a:r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Tanto R como Python son dos lenguajes muy utilizados en Ciencia de Datos. </a:t>
            </a:r>
            <a:endParaRPr/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Yo elegí R porque la sintaxis del código es un poco más simple, y por otro lado hay una comunidad de soporte y de enseñanza muy solidario y con mucho contenido en español.</a:t>
            </a:r>
            <a:endParaRPr/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En definitiva, lo importante es aprender a pensar como estructurar un análisis y si logramos eso después lo podemos hacer en cualquier lenguaje.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Tipos de Variables en R</a:t>
            </a:r>
            <a:endParaRPr/>
          </a:p>
        </p:txBody>
      </p:sp>
      <p:sp>
        <p:nvSpPr>
          <p:cNvPr id="218" name="Google Shape;218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Nominales: Se las suele denominar </a:t>
            </a:r>
            <a:r>
              <a:rPr lang="es" i="1">
                <a:solidFill>
                  <a:srgbClr val="0000FF"/>
                </a:solidFill>
              </a:rPr>
              <a:t>character</a:t>
            </a:r>
            <a:r>
              <a:rPr lang="es" i="1">
                <a:solidFill>
                  <a:srgbClr val="000000"/>
                </a:solidFill>
              </a:rPr>
              <a:t> </a:t>
            </a:r>
            <a:r>
              <a:rPr lang="es">
                <a:solidFill>
                  <a:srgbClr val="000000"/>
                </a:solidFill>
              </a:rPr>
              <a:t>y se simboliza </a:t>
            </a:r>
            <a:r>
              <a:rPr lang="es" i="1">
                <a:solidFill>
                  <a:srgbClr val="0000FF"/>
                </a:solidFill>
              </a:rPr>
              <a:t>chr</a:t>
            </a:r>
            <a:endParaRPr i="1">
              <a:solidFill>
                <a:srgbClr val="0000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Ordinales: Se las suele denominar </a:t>
            </a:r>
            <a:r>
              <a:rPr lang="es" i="1">
                <a:solidFill>
                  <a:srgbClr val="0000FF"/>
                </a:solidFill>
              </a:rPr>
              <a:t>factor</a:t>
            </a:r>
            <a:r>
              <a:rPr lang="es">
                <a:solidFill>
                  <a:srgbClr val="000000"/>
                </a:solidFill>
              </a:rPr>
              <a:t> y se las simboliza </a:t>
            </a:r>
            <a:r>
              <a:rPr lang="es" i="1">
                <a:solidFill>
                  <a:srgbClr val="0000FF"/>
                </a:solidFill>
              </a:rPr>
              <a:t>fct</a:t>
            </a:r>
            <a:endParaRPr>
              <a:solidFill>
                <a:srgbClr val="0000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Numéricas: Lo más usual es llamarlas </a:t>
            </a:r>
            <a:r>
              <a:rPr lang="es" i="1">
                <a:solidFill>
                  <a:srgbClr val="0000FF"/>
                </a:solidFill>
              </a:rPr>
              <a:t>integer</a:t>
            </a:r>
            <a:r>
              <a:rPr lang="es">
                <a:solidFill>
                  <a:srgbClr val="000000"/>
                </a:solidFill>
              </a:rPr>
              <a:t>, y se simboliza </a:t>
            </a:r>
            <a:r>
              <a:rPr lang="es" i="1">
                <a:solidFill>
                  <a:srgbClr val="0000FF"/>
                </a:solidFill>
              </a:rPr>
              <a:t>int</a:t>
            </a:r>
            <a:r>
              <a:rPr lang="es" i="1">
                <a:solidFill>
                  <a:srgbClr val="000000"/>
                </a:solidFill>
              </a:rPr>
              <a:t>.</a:t>
            </a:r>
            <a:r>
              <a:rPr lang="es">
                <a:solidFill>
                  <a:srgbClr val="000000"/>
                </a:solidFill>
              </a:rPr>
              <a:t> Aunque es habitual que se las simbolice como </a:t>
            </a:r>
            <a:r>
              <a:rPr lang="es" i="1">
                <a:solidFill>
                  <a:srgbClr val="0000FF"/>
                </a:solidFill>
              </a:rPr>
              <a:t>db</a:t>
            </a:r>
            <a:r>
              <a:rPr lang="es" i="1">
                <a:solidFill>
                  <a:srgbClr val="000000"/>
                </a:solidFill>
              </a:rPr>
              <a:t>l</a:t>
            </a:r>
            <a:r>
              <a:rPr lang="es">
                <a:solidFill>
                  <a:srgbClr val="000000"/>
                </a:solidFill>
              </a:rPr>
              <a:t> dependiendo del paquete por double precision floating point, o si son números enteros o decimales.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>
                <a:solidFill>
                  <a:srgbClr val="000000"/>
                </a:solidFill>
              </a:rPr>
              <a:t>El tiempo tiene un tratamiento especial que veremos más adelante.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Tipos de Variables en R</a:t>
            </a:r>
            <a:endParaRPr/>
          </a:p>
        </p:txBody>
      </p:sp>
      <p:sp>
        <p:nvSpPr>
          <p:cNvPr id="224" name="Google Shape;224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ver qué tipo de variables tengo? Una opción es con la función </a:t>
            </a:r>
            <a:r>
              <a:rPr lang="es" i="1"/>
              <a:t>glimpse</a:t>
            </a:r>
            <a:r>
              <a:rPr lang="es"/>
              <a:t> del paquete </a:t>
            </a:r>
            <a:r>
              <a:rPr lang="es" i="1"/>
              <a:t>tidyverse.</a:t>
            </a:r>
            <a:endParaRPr i="1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200">
                <a:latin typeface="Courier New"/>
                <a:ea typeface="Courier New"/>
                <a:cs typeface="Courier New"/>
                <a:sym typeface="Courier New"/>
              </a:rPr>
              <a:t>library(tidyverse)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ourier New"/>
                <a:ea typeface="Courier New"/>
                <a:cs typeface="Courier New"/>
                <a:sym typeface="Courier New"/>
              </a:rPr>
              <a:t>glimpse(comunas)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latin typeface="Courier New"/>
                <a:ea typeface="Courier New"/>
                <a:cs typeface="Courier New"/>
                <a:sym typeface="Courier New"/>
              </a:rPr>
              <a:t>Observations: 15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latin typeface="Courier New"/>
                <a:ea typeface="Courier New"/>
                <a:cs typeface="Courier New"/>
                <a:sym typeface="Courier New"/>
              </a:rPr>
              <a:t>Variables: 5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latin typeface="Courier New"/>
                <a:ea typeface="Courier New"/>
                <a:cs typeface="Courier New"/>
                <a:sym typeface="Courier New"/>
              </a:rPr>
              <a:t>$ barrios   &lt;fct&gt; CONSTITUCION - MONSERRAT - PUERTO MADERO -  RETIRO - SAN NICOLAS 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latin typeface="Courier New"/>
                <a:ea typeface="Courier New"/>
                <a:cs typeface="Courier New"/>
                <a:sym typeface="Courier New"/>
              </a:rPr>
              <a:t>$ perimetro &lt;dbl&gt; 35572.65, 21246.61, 10486.26, 36277.44, 12323.47, 10990.96, 17972.26, 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latin typeface="Courier New"/>
                <a:ea typeface="Courier New"/>
                <a:cs typeface="Courier New"/>
                <a:sym typeface="Courier New"/>
              </a:rPr>
              <a:t>$ area      &lt;dbl&gt; 17802807, 6140873, 6385991, 21701236, 6660526, 6851029, 12422901, 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latin typeface="Courier New"/>
                <a:ea typeface="Courier New"/>
                <a:cs typeface="Courier New"/>
                <a:sym typeface="Courier New"/>
              </a:rPr>
              <a:t>$ comunas   &lt;fct&gt; 1, 2, 3, 4, 5, 6, 7, 8, 9, 10, 11, 12, 13, 14, 15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ourier New"/>
                <a:ea typeface="Courier New"/>
                <a:cs typeface="Courier New"/>
                <a:sym typeface="Courier New"/>
              </a:rPr>
              <a:t>$ ubicacion &lt;chr&gt; "Sur", "Norte", "Sur", "Sur", "Sur", "Norte", "Sur", "Sur", "Sur",</a:t>
            </a:r>
            <a:endParaRPr i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 txBox="1">
            <a:spLocks noGrp="1"/>
          </p:cNvSpPr>
          <p:nvPr>
            <p:ph type="title"/>
          </p:nvPr>
        </p:nvSpPr>
        <p:spPr>
          <a:xfrm>
            <a:off x="348300" y="428200"/>
            <a:ext cx="2351400" cy="43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Link útiles</a:t>
            </a:r>
            <a:endParaRPr/>
          </a:p>
        </p:txBody>
      </p:sp>
      <p:sp>
        <p:nvSpPr>
          <p:cNvPr id="230" name="Google Shape;230;p37"/>
          <p:cNvSpPr txBox="1">
            <a:spLocks noGrp="1"/>
          </p:cNvSpPr>
          <p:nvPr>
            <p:ph type="body" idx="1"/>
          </p:nvPr>
        </p:nvSpPr>
        <p:spPr>
          <a:xfrm>
            <a:off x="3539325" y="593900"/>
            <a:ext cx="5090400" cy="40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Descargar R: </a:t>
            </a:r>
            <a:r>
              <a:rPr lang="es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https://cran.r-project.org/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Descargar RStudio: </a:t>
            </a:r>
            <a:r>
              <a:rPr lang="es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https://rstudio.com/products/rstudio/download/#download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"/>
                <a:ea typeface="Roboto"/>
                <a:cs typeface="Roboto"/>
                <a:sym typeface="Roboto"/>
              </a:rPr>
              <a:t>Libros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R para Ciencia de Datos: </a:t>
            </a:r>
            <a:r>
              <a:rPr lang="es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https://es.r4ds.hadley.nz/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Ciencia de Datos para Gente Sociable: </a:t>
            </a:r>
            <a:r>
              <a:rPr lang="es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https://bitsandbricks.github.io/ciencia_de_datos_gente_sociable/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Roboto"/>
                <a:ea typeface="Roboto"/>
                <a:cs typeface="Roboto"/>
                <a:sym typeface="Roboto"/>
              </a:rPr>
              <a:t>Videos Introductorios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Introducción al Curso: </a:t>
            </a:r>
            <a:r>
              <a:rPr lang="es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https://youtu.be/U5kHsLIwUFM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Introducción a RStudio: </a:t>
            </a:r>
            <a:r>
              <a:rPr lang="es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https://youtu.be/kizD0rMipsg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Conceptos básicos de R: https://youtu.be/N8Ubj0iQsic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482" y="2999149"/>
            <a:ext cx="3431693" cy="13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Comunidad de R</a:t>
            </a:r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 cuenta con una gran red de soporte y especialmente en Latinoamérica es muy fuerte. Hay RUG (R Users Groups) generales y toda una red de R-Ladies específico para mujeres y minorías sexuales para promover la equidad y oportunidades de carrera.</a:t>
            </a:r>
            <a:endParaRPr sz="1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725" y="2475250"/>
            <a:ext cx="966400" cy="96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725" y="3598750"/>
            <a:ext cx="2220649" cy="7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13675" y="2475250"/>
            <a:ext cx="1013550" cy="10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30775" y="2475250"/>
            <a:ext cx="1863700" cy="186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87500" y="2475250"/>
            <a:ext cx="1013550" cy="101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1396575" y="4568875"/>
            <a:ext cx="71193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Explorar todos los RUG </a:t>
            </a:r>
            <a:r>
              <a:rPr lang="es" u="sng" dirty="0">
                <a:solidFill>
                  <a:schemeClr val="hlink"/>
                </a:solidFill>
                <a:hlinkClick r:id="rId9"/>
              </a:rPr>
              <a:t>https://benubah.github.io/r-community-explorer/rladies.html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Club de R para RRHH</a:t>
            </a:r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objetivo principal del Club es desarrollar una comunidad de aprendizaje de programación enfocado en RRHH.</a:t>
            </a:r>
            <a:endParaRPr/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Mes a mes iremos repasando libros y paquetes explorando el potencial de R, incrementando la complejidad de lo que podemos hacer.</a:t>
            </a:r>
            <a:endParaRPr/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Una vez por mes, un especialista en R realizará una clase, explicándonos algo específico con lo que trabaja.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29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Mitos sobre programación</a:t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6017" y="0"/>
            <a:ext cx="429121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necesitamos de vos?</a:t>
            </a:r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 único que vamos a necesitar de vos es: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Predisposición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Constancia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Curiosidad</a:t>
            </a:r>
            <a:endParaRPr/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Al principio esto es frustrante, tedioso, las cosas no salen, y al principio puede que pienses </a:t>
            </a:r>
            <a:r>
              <a:rPr lang="es" i="1"/>
              <a:t>“esto es más fácil en Excel”</a:t>
            </a:r>
            <a:r>
              <a:rPr lang="es"/>
              <a:t> y va a ser así. Pero con el tiempo vas a poder hacer cosas más complejas y que van a ser más útiles para nuestro día a día.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"/>
          <p:cNvPicPr preferRelativeResize="0"/>
          <p:nvPr/>
        </p:nvPicPr>
        <p:blipFill rotWithShape="1">
          <a:blip r:embed="rId3">
            <a:alphaModFix/>
          </a:blip>
          <a:srcRect l="14484" r="14477"/>
          <a:stretch/>
        </p:blipFill>
        <p:spPr>
          <a:xfrm>
            <a:off x="1323414" y="1552700"/>
            <a:ext cx="1925100" cy="192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 rotWithShape="1">
          <a:blip r:embed="rId4">
            <a:alphaModFix/>
          </a:blip>
          <a:srcRect l="19233" r="19239"/>
          <a:stretch/>
        </p:blipFill>
        <p:spPr>
          <a:xfrm>
            <a:off x="5895450" y="1552736"/>
            <a:ext cx="1925100" cy="1925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311700" y="307825"/>
            <a:ext cx="7434600" cy="9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necesito para empezar?</a:t>
            </a:r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body" idx="1"/>
          </p:nvPr>
        </p:nvSpPr>
        <p:spPr>
          <a:xfrm>
            <a:off x="1162800" y="3687975"/>
            <a:ext cx="2246400" cy="9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400"/>
              <a:t>R (El motor)</a:t>
            </a:r>
            <a:endParaRPr sz="2400"/>
          </a:p>
        </p:txBody>
      </p:sp>
      <p:sp>
        <p:nvSpPr>
          <p:cNvPr id="130" name="Google Shape;130;p23"/>
          <p:cNvSpPr txBox="1">
            <a:spLocks noGrp="1"/>
          </p:cNvSpPr>
          <p:nvPr>
            <p:ph type="body" idx="2"/>
          </p:nvPr>
        </p:nvSpPr>
        <p:spPr>
          <a:xfrm>
            <a:off x="5428500" y="3687975"/>
            <a:ext cx="2859000" cy="9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400"/>
              <a:t>RStudio (la cabina)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4"/>
          <p:cNvPicPr preferRelativeResize="0"/>
          <p:nvPr/>
        </p:nvPicPr>
        <p:blipFill rotWithShape="1">
          <a:blip r:embed="rId3">
            <a:alphaModFix/>
          </a:blip>
          <a:srcRect t="544" b="544"/>
          <a:stretch/>
        </p:blipFill>
        <p:spPr>
          <a:xfrm>
            <a:off x="5244250" y="1386100"/>
            <a:ext cx="3232599" cy="2384200"/>
          </a:xfrm>
          <a:prstGeom prst="rect">
            <a:avLst/>
          </a:prstGeom>
          <a:noFill/>
          <a:ln w="76200" cap="flat" cmpd="dbl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36" name="Google Shape;136;p24"/>
          <p:cNvSpPr txBox="1">
            <a:spLocks noGrp="1"/>
          </p:cNvSpPr>
          <p:nvPr>
            <p:ph type="title"/>
          </p:nvPr>
        </p:nvSpPr>
        <p:spPr>
          <a:xfrm>
            <a:off x="291875" y="406900"/>
            <a:ext cx="3978000" cy="138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Conceptos básicos de RStudio</a:t>
            </a:r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body" idx="1"/>
          </p:nvPr>
        </p:nvSpPr>
        <p:spPr>
          <a:xfrm>
            <a:off x="291950" y="1854951"/>
            <a:ext cx="3978000" cy="25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RStudio es en dónde nos va a ser más sencillo aprender a programar, y nos permite después copiar y pegar todo lo que hagamos en otros programas, por ejemplo Word o PowerPoint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9659856-1A34-4E3C-93A0-FD5BB2D55E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3536" y="1575412"/>
            <a:ext cx="3227943" cy="2225407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32CC6DEC-49B4-48D1-8D33-FB1D2A9126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10" t="30620" r="32289" b="24634"/>
          <a:stretch/>
        </p:blipFill>
        <p:spPr>
          <a:xfrm>
            <a:off x="615190" y="775312"/>
            <a:ext cx="3227943" cy="230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93085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</TotalTime>
  <Words>992</Words>
  <Application>Microsoft Office PowerPoint</Application>
  <PresentationFormat>Presentación en pantalla (16:9)</PresentationFormat>
  <Paragraphs>103</Paragraphs>
  <Slides>22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6" baseType="lpstr">
      <vt:lpstr>Arial</vt:lpstr>
      <vt:lpstr>Roboto</vt:lpstr>
      <vt:lpstr>Courier New</vt:lpstr>
      <vt:lpstr>Simple Light</vt:lpstr>
      <vt:lpstr>Introducción a R</vt:lpstr>
      <vt:lpstr>¿Por qué un curso de R?</vt:lpstr>
      <vt:lpstr>La Comunidad de R</vt:lpstr>
      <vt:lpstr>El Club de R para RRHH</vt:lpstr>
      <vt:lpstr>Mitos sobre programación</vt:lpstr>
      <vt:lpstr>¿Qué necesitamos de vos?</vt:lpstr>
      <vt:lpstr>¿Qué necesito para empezar?</vt:lpstr>
      <vt:lpstr>Conceptos básicos de RStudio</vt:lpstr>
      <vt:lpstr>Presentación de PowerPoint</vt:lpstr>
      <vt:lpstr>Conceptos básicos de R</vt:lpstr>
      <vt:lpstr>Operadores matemáticos</vt:lpstr>
      <vt:lpstr>Operadores </vt:lpstr>
      <vt:lpstr>Conceptos básicos de R - Paquetes</vt:lpstr>
      <vt:lpstr>Conceptos básicos de R - Paquetes</vt:lpstr>
      <vt:lpstr>Conceptos básicos de R - Paquetes</vt:lpstr>
      <vt:lpstr>Conceptos básicos de R - Paquetes</vt:lpstr>
      <vt:lpstr>Conceptos básicos de R - Paquetes</vt:lpstr>
      <vt:lpstr>Tipos de Variables en R</vt:lpstr>
      <vt:lpstr>Tipos de Variables en R</vt:lpstr>
      <vt:lpstr>Tipos de Variables en R</vt:lpstr>
      <vt:lpstr>Tipos de Variables en R</vt:lpstr>
      <vt:lpstr>Link útiles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R</dc:title>
  <dc:creator>Usuario</dc:creator>
  <cp:lastModifiedBy>sergio garcia</cp:lastModifiedBy>
  <cp:revision>3</cp:revision>
  <dcterms:modified xsi:type="dcterms:W3CDTF">2020-07-21T21:02:50Z</dcterms:modified>
</cp:coreProperties>
</file>